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media/image7.jpeg" ContentType="image/jpeg"/>
  <Override PartName="/ppt/notesSlides/notesSlide2.xml" ContentType="application/vnd.openxmlformats-officedocument.presentationml.notesSlide+xml"/>
  <Override PartName="/ppt/media/image8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9.jpeg" ContentType="image/jpeg"/>
  <Override PartName="/ppt/media/image10.jpe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1.jpeg" ContentType="image/jpeg"/>
  <Override PartName="/ppt/media/image12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lvl1pPr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You’re making an area off limits to fishing, we all know that that has important ramifications </a:t>
            </a:r>
            <a:endParaRPr sz="2200"/>
          </a:p>
          <a:p>
            <a:pPr lvl="0">
              <a:defRPr sz="1800"/>
            </a:pPr>
            <a:r>
              <a:rPr sz="2200"/>
              <a:t>We felt that there’s already a lot of activity focused on this question of do reserves help or not. What’s been missing in this debate though has been a discussion of the short-term, what happens to the community in the first few years after putting a reserve in place.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How long until a communities investment pays off?</a:t>
            </a:r>
            <a:endParaRPr sz="2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Long term optimal</a:t>
            </a:r>
            <a:endParaRPr sz="2200"/>
          </a:p>
          <a:p>
            <a:pPr lvl="0">
              <a:defRPr sz="1800"/>
            </a:pPr>
            <a:r>
              <a:rPr sz="2200"/>
              <a:t>Short term optimal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Long term optimal</a:t>
            </a:r>
            <a:endParaRPr sz="2200"/>
          </a:p>
          <a:p>
            <a:pPr lvl="0">
              <a:defRPr sz="1800"/>
            </a:pPr>
            <a:r>
              <a:rPr sz="2200"/>
              <a:t>Short term optimal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You’re making an area off limits to fihsing, we all know that that has important ramifications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So, the hope is we get more fish inside, we get more fish outside, everybody wins.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Start with motivation: helping communities and ecosystems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What are we going to be looking at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Start with motivation: helping communities and ecosystems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What are we going to be looking at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6" name="Shape 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average is about 17 years for the communities investment in the reserve to pay off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We’re talking about catches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Box around the negative values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Yield Benefit </a:t>
            </a:r>
            <a:endParaRPr sz="2200"/>
          </a:p>
          <a:p>
            <a:pPr lvl="0">
              <a:defRPr sz="1800"/>
            </a:pPr>
            <a:r>
              <a:rPr sz="2200"/>
              <a:t>Conservation benefits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How long does it take for the green area to make up for the red area? How long does it take for the investment to pay off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You’re making an area off limits to fishing, we all know that that has important ramifications </a:t>
            </a:r>
            <a:endParaRPr sz="2200"/>
          </a:p>
          <a:p>
            <a:pPr lvl="0">
              <a:defRPr sz="1800"/>
            </a:pPr>
            <a:r>
              <a:rPr sz="2200"/>
              <a:t>We felt that there’s already a lot of activity focused on this question of do reserves help or not. What’s been missing in this debate though has been a discussion of the short-term, what happens to the community in the first few years after putting a reserve in place.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How long until a communities investment pays off?</a:t>
            </a:r>
            <a:endParaRPr sz="2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Long term optimal</a:t>
            </a:r>
            <a:endParaRPr sz="2200"/>
          </a:p>
          <a:p>
            <a:pPr lvl="0">
              <a:defRPr sz="1800"/>
            </a:pPr>
            <a:r>
              <a:rPr sz="2200"/>
              <a:t>Short term optimal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Long term optimal</a:t>
            </a:r>
            <a:endParaRPr sz="2200"/>
          </a:p>
          <a:p>
            <a:pPr lvl="0">
              <a:defRPr sz="1800"/>
            </a:pPr>
            <a:r>
              <a:rPr sz="2200"/>
              <a:t>Short term optimal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We all want the long term healthy fishery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gradFill flip="none" rotWithShape="1">
          <a:gsLst>
            <a:gs pos="0">
              <a:srgbClr val="2392D1"/>
            </a:gs>
            <a:gs pos="100000">
              <a:srgbClr val="21547D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Rockwell"/>
                <a:ea typeface="Rockwell"/>
                <a:cs typeface="Rockwell"/>
                <a:sym typeface="Rockwell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Rockwell"/>
                <a:ea typeface="Rockwell"/>
                <a:cs typeface="Rockwell"/>
                <a:sym typeface="Rockwell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Rockwell"/>
                <a:ea typeface="Rockwell"/>
                <a:cs typeface="Rockwell"/>
                <a:sym typeface="Rockwell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Rockwell"/>
                <a:ea typeface="Rockwell"/>
                <a:cs typeface="Rockwell"/>
                <a:sym typeface="Rockwell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latin typeface="Rockwell"/>
                <a:ea typeface="Rockwell"/>
                <a:cs typeface="Rockwell"/>
                <a:sym typeface="Rockwell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gradFill flip="none" rotWithShape="1">
          <a:gsLst>
            <a:gs pos="0">
              <a:srgbClr val="259EE6"/>
            </a:gs>
            <a:gs pos="100000">
              <a:srgbClr val="0525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gradFill flip="none" rotWithShape="1">
          <a:gsLst>
            <a:gs pos="0">
              <a:srgbClr val="279AE1"/>
            </a:gs>
            <a:gs pos="100000">
              <a:srgbClr val="04253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gradFill flip="none" rotWithShape="1">
          <a:gsLst>
            <a:gs pos="0">
              <a:srgbClr val="239FE9"/>
            </a:gs>
            <a:gs pos="100000">
              <a:srgbClr val="08263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 anchor="t"/>
          <a:lstStyle>
            <a:lvl1pPr algn="l">
              <a:defRPr cap="all" spc="992" sz="6200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One</a:t>
            </a:r>
            <a:endParaRPr cap="all" spc="384" sz="2400">
              <a:solidFill>
                <a:srgbClr val="55D7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Two</a:t>
            </a:r>
            <a:endParaRPr cap="all" spc="384" sz="2400">
              <a:solidFill>
                <a:srgbClr val="55D7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Three</a:t>
            </a:r>
            <a:endParaRPr cap="all" spc="384" sz="2400">
              <a:solidFill>
                <a:srgbClr val="55D7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Four</a:t>
            </a:r>
            <a:endParaRPr cap="all" spc="384" sz="2400">
              <a:solidFill>
                <a:srgbClr val="55D7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gradFill flip="none" rotWithShape="1">
          <a:gsLst>
            <a:gs pos="0">
              <a:srgbClr val="24A6F1"/>
            </a:gs>
            <a:gs pos="100000">
              <a:srgbClr val="072034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gradFill flip="none" rotWithShape="1">
          <a:gsLst>
            <a:gs pos="0">
              <a:srgbClr val="24A1EC"/>
            </a:gs>
            <a:gs pos="100000">
              <a:srgbClr val="072036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gradFill flip="none" rotWithShape="1">
          <a:gsLst>
            <a:gs pos="0">
              <a:srgbClr val="239FE9"/>
            </a:gs>
            <a:gs pos="100000">
              <a:srgbClr val="05223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gradFill flip="none" rotWithShape="1">
          <a:gsLst>
            <a:gs pos="0">
              <a:srgbClr val="259EE6"/>
            </a:gs>
            <a:gs pos="100000">
              <a:srgbClr val="07233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gradFill flip="none" rotWithShape="1">
          <a:gsLst>
            <a:gs pos="0">
              <a:srgbClr val="259EE6"/>
            </a:gs>
            <a:gs pos="100000">
              <a:srgbClr val="072236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>
                <a:latin typeface="Futura"/>
                <a:ea typeface="Futura"/>
                <a:cs typeface="Futura"/>
                <a:sym typeface="Futura"/>
              </a:defRPr>
            </a:lvl1pPr>
            <a:lvl2pPr marL="762000" indent="-381000">
              <a:spcBef>
                <a:spcPts val="3800"/>
              </a:spcBef>
              <a:defRPr sz="2800">
                <a:latin typeface="Futura"/>
                <a:ea typeface="Futura"/>
                <a:cs typeface="Futura"/>
                <a:sym typeface="Futura"/>
              </a:defRPr>
            </a:lvl2pPr>
            <a:lvl3pPr marL="1143000" indent="-381000">
              <a:spcBef>
                <a:spcPts val="3800"/>
              </a:spcBef>
              <a:defRPr sz="2800">
                <a:latin typeface="Futura"/>
                <a:ea typeface="Futura"/>
                <a:cs typeface="Futura"/>
                <a:sym typeface="Futura"/>
              </a:defRPr>
            </a:lvl3pPr>
            <a:lvl4pPr marL="1524000" indent="-381000">
              <a:spcBef>
                <a:spcPts val="3800"/>
              </a:spcBef>
              <a:defRPr sz="2800">
                <a:latin typeface="Futura"/>
                <a:ea typeface="Futura"/>
                <a:cs typeface="Futura"/>
                <a:sym typeface="Futura"/>
              </a:defRPr>
            </a:lvl4pPr>
            <a:lvl5pPr marL="1905000" indent="-381000">
              <a:spcBef>
                <a:spcPts val="3800"/>
              </a:spcBef>
              <a:defRPr sz="28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gradFill flip="none" rotWithShape="1">
          <a:gsLst>
            <a:gs pos="0">
              <a:srgbClr val="24A1EC"/>
            </a:gs>
            <a:gs pos="100000">
              <a:srgbClr val="07233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gradFill flip="none" rotWithShape="1">
          <a:gsLst>
            <a:gs pos="0">
              <a:srgbClr val="239FE9"/>
            </a:gs>
            <a:gs pos="100000">
              <a:srgbClr val="0525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79AE1"/>
            </a:gs>
            <a:gs pos="100000">
              <a:srgbClr val="07263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j-lt"/>
          <a:ea typeface="+mj-ea"/>
          <a:cs typeface="+mj-cs"/>
          <a:sym typeface="Helvetica"/>
        </a:defRPr>
      </a:lvl1pPr>
      <a:lvl2pPr indent="228600" algn="ctr" defTabSz="584200">
        <a:defRPr sz="8000">
          <a:solidFill>
            <a:srgbClr val="FFFFFF"/>
          </a:solidFill>
          <a:latin typeface="+mj-lt"/>
          <a:ea typeface="+mj-ea"/>
          <a:cs typeface="+mj-cs"/>
          <a:sym typeface="Helvetica"/>
        </a:defRPr>
      </a:lvl2pPr>
      <a:lvl3pPr indent="457200" algn="ctr" defTabSz="584200">
        <a:defRPr sz="8000">
          <a:solidFill>
            <a:srgbClr val="FFFFFF"/>
          </a:solidFill>
          <a:latin typeface="+mj-lt"/>
          <a:ea typeface="+mj-ea"/>
          <a:cs typeface="+mj-cs"/>
          <a:sym typeface="Helvetica"/>
        </a:defRPr>
      </a:lvl3pPr>
      <a:lvl4pPr indent="685800" algn="ctr" defTabSz="584200">
        <a:defRPr sz="8000">
          <a:solidFill>
            <a:srgbClr val="FFFFFF"/>
          </a:solidFill>
          <a:latin typeface="+mj-lt"/>
          <a:ea typeface="+mj-ea"/>
          <a:cs typeface="+mj-cs"/>
          <a:sym typeface="Helvetica"/>
        </a:defRPr>
      </a:lvl4pPr>
      <a:lvl5pPr indent="914400" algn="ctr" defTabSz="584200">
        <a:defRPr sz="8000">
          <a:solidFill>
            <a:srgbClr val="FFFFFF"/>
          </a:solidFill>
          <a:latin typeface="+mj-lt"/>
          <a:ea typeface="+mj-ea"/>
          <a:cs typeface="+mj-cs"/>
          <a:sym typeface="Helvetica"/>
        </a:defRPr>
      </a:lvl5pPr>
      <a:lvl6pPr indent="1143000" algn="ctr" defTabSz="584200">
        <a:defRPr sz="8000">
          <a:solidFill>
            <a:srgbClr val="FFFFFF"/>
          </a:solidFill>
          <a:latin typeface="+mj-lt"/>
          <a:ea typeface="+mj-ea"/>
          <a:cs typeface="+mj-cs"/>
          <a:sym typeface="Helvetica"/>
        </a:defRPr>
      </a:lvl6pPr>
      <a:lvl7pPr indent="1371600" algn="ctr" defTabSz="584200">
        <a:defRPr sz="8000">
          <a:solidFill>
            <a:srgbClr val="FFFFFF"/>
          </a:solidFill>
          <a:latin typeface="+mj-lt"/>
          <a:ea typeface="+mj-ea"/>
          <a:cs typeface="+mj-cs"/>
          <a:sym typeface="Helvetica"/>
        </a:defRPr>
      </a:lvl7pPr>
      <a:lvl8pPr indent="1600200" algn="ctr" defTabSz="584200">
        <a:defRPr sz="8000">
          <a:solidFill>
            <a:srgbClr val="FFFFFF"/>
          </a:solidFill>
          <a:latin typeface="+mj-lt"/>
          <a:ea typeface="+mj-ea"/>
          <a:cs typeface="+mj-cs"/>
          <a:sym typeface="Helvetica"/>
        </a:defRPr>
      </a:lvl8pPr>
      <a:lvl9pPr indent="1828800" algn="ctr" defTabSz="584200">
        <a:defRPr sz="8000">
          <a:solidFill>
            <a:srgbClr val="FFFFFF"/>
          </a:solidFill>
          <a:latin typeface="+mj-lt"/>
          <a:ea typeface="+mj-ea"/>
          <a:cs typeface="+mj-cs"/>
          <a:sym typeface="Helvetica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G_1573-filtered.jpeg"/>
          <p:cNvPicPr/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76200" y="-44450"/>
            <a:ext cx="13157200" cy="98679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>
            <p:ph type="title"/>
          </p:nvPr>
        </p:nvSpPr>
        <p:spPr>
          <a:xfrm>
            <a:off x="406400" y="1225550"/>
            <a:ext cx="11684000" cy="2222500"/>
          </a:xfrm>
          <a:prstGeom prst="rect">
            <a:avLst/>
          </a:prstGeom>
        </p:spPr>
        <p:txBody>
          <a:bodyPr/>
          <a:lstStyle/>
          <a:p>
            <a:pPr lvl="0" defTabSz="373887">
              <a:defRPr cap="none" spc="0" sz="1800">
                <a:solidFill>
                  <a:srgbClr val="000000"/>
                </a:solidFill>
              </a:defRPr>
            </a:pPr>
            <a:r>
              <a:rPr cap="all" spc="634" sz="3968">
                <a:solidFill>
                  <a:srgbClr val="FFFFFF"/>
                </a:solidFill>
              </a:rPr>
              <a:t>Solutions to the</a:t>
            </a:r>
            <a:endParaRPr cap="all" spc="634" sz="3968">
              <a:solidFill>
                <a:srgbClr val="FFFFFF"/>
              </a:solidFill>
            </a:endParaRPr>
          </a:p>
          <a:p>
            <a:pPr lvl="0" defTabSz="373887">
              <a:defRPr cap="none" spc="0" sz="1800">
                <a:solidFill>
                  <a:srgbClr val="000000"/>
                </a:solidFill>
              </a:defRPr>
            </a:pPr>
            <a:r>
              <a:rPr cap="all" spc="634" sz="3968">
                <a:solidFill>
                  <a:srgbClr val="FFFFFF"/>
                </a:solidFill>
              </a:rPr>
              <a:t>Short-Term Economic Impacts of</a:t>
            </a:r>
            <a:endParaRPr cap="all" spc="634" sz="3968">
              <a:solidFill>
                <a:srgbClr val="FFFFFF"/>
              </a:solidFill>
            </a:endParaRPr>
          </a:p>
          <a:p>
            <a:pPr lvl="0" defTabSz="373887">
              <a:defRPr cap="none" spc="0" sz="1800">
                <a:solidFill>
                  <a:srgbClr val="000000"/>
                </a:solidFill>
              </a:defRPr>
            </a:pPr>
            <a:r>
              <a:rPr cap="all" spc="634" sz="3968">
                <a:solidFill>
                  <a:srgbClr val="FFFFFF"/>
                </a:solidFill>
              </a:rPr>
              <a:t>Marine Reserves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241300" y="7327900"/>
            <a:ext cx="11684000" cy="889000"/>
          </a:xfrm>
          <a:prstGeom prst="rect">
            <a:avLst/>
          </a:prstGeom>
        </p:spPr>
        <p:txBody>
          <a:bodyPr/>
          <a:lstStyle/>
          <a:p>
            <a:pPr lvl="0" defTabSz="560831">
              <a:defRPr cap="none" spc="0" sz="1800">
                <a:solidFill>
                  <a:srgbClr val="000000"/>
                </a:solidFill>
              </a:defRPr>
            </a:pPr>
            <a:r>
              <a:rPr cap="all" spc="368" sz="2304">
                <a:solidFill>
                  <a:srgbClr val="55D7FF"/>
                </a:solidFill>
              </a:rPr>
              <a:t>Dan Ovando, Dawn Doughtery, Jono Wilson</a:t>
            </a:r>
            <a:endParaRPr cap="all" spc="368" sz="2304">
              <a:solidFill>
                <a:srgbClr val="55D7FF"/>
              </a:solidFill>
            </a:endParaRPr>
          </a:p>
          <a:p>
            <a:pPr lvl="0" defTabSz="560831">
              <a:defRPr cap="none" spc="0" sz="1800">
                <a:solidFill>
                  <a:srgbClr val="000000"/>
                </a:solidFill>
              </a:defRPr>
            </a:pPr>
            <a:r>
              <a:rPr cap="all" spc="368" sz="2304">
                <a:solidFill>
                  <a:srgbClr val="55D7FF"/>
                </a:solidFill>
              </a:rPr>
              <a:t>AFS 2015 - Portland Oregon</a:t>
            </a:r>
          </a:p>
        </p:txBody>
      </p:sp>
      <p:pic>
        <p:nvPicPr>
          <p:cNvPr id="3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698" y="8754674"/>
            <a:ext cx="4144004" cy="755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8349" y="8754674"/>
            <a:ext cx="3040102" cy="755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G_3602.jpeg"/>
          <p:cNvPicPr/>
          <p:nvPr/>
        </p:nvPicPr>
        <p:blipFill>
          <a:blip r:embed="rId3">
            <a:alphaModFix amt="65089"/>
            <a:extLst/>
          </a:blip>
          <a:srcRect l="25000" t="0" r="25000" b="0"/>
          <a:stretch>
            <a:fillRect/>
          </a:stretch>
        </p:blipFill>
        <p:spPr>
          <a:xfrm>
            <a:off x="2347317" y="-1221157"/>
            <a:ext cx="8310153" cy="1246523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>
            <p:ph type="title"/>
          </p:nvPr>
        </p:nvSpPr>
        <p:spPr>
          <a:xfrm>
            <a:off x="1270000" y="157251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Can Design Help?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Optimal NPB Trajectory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" y="-33040"/>
            <a:ext cx="13092907" cy="9819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G_1679.jpg"/>
          <p:cNvPicPr/>
          <p:nvPr/>
        </p:nvPicPr>
        <p:blipFill>
          <a:blip r:embed="rId2">
            <a:alphaModFix amt="52720"/>
            <a:extLst/>
          </a:blip>
          <a:srcRect l="5555" t="0" r="5555" b="0"/>
          <a:stretch>
            <a:fillRect/>
          </a:stretch>
        </p:blipFill>
        <p:spPr>
          <a:xfrm>
            <a:off x="1794867" y="-46968"/>
            <a:ext cx="9415228" cy="1412284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>
            <p:ph type="title"/>
          </p:nvPr>
        </p:nvSpPr>
        <p:spPr>
          <a:xfrm>
            <a:off x="1270000" y="-14963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Can Finance Help?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tatic Interest Rate Possibl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100" y="-28575"/>
            <a:ext cx="13081000" cy="9810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tatic Price Increase Needed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0977" y="-92758"/>
            <a:ext cx="13252154" cy="9939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G_5708.jpeg"/>
          <p:cNvPicPr/>
          <p:nvPr/>
        </p:nvPicPr>
        <p:blipFill>
          <a:blip r:embed="rId3">
            <a:extLst/>
          </a:blip>
          <a:srcRect l="25000" t="0" r="25000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>
            <p:ph type="body" idx="4294967295"/>
          </p:nvPr>
        </p:nvSpPr>
        <p:spPr>
          <a:xfrm>
            <a:off x="723900" y="1620862"/>
            <a:ext cx="5128419" cy="6816676"/>
          </a:xfrm>
          <a:prstGeom prst="rect">
            <a:avLst/>
          </a:prstGeom>
        </p:spPr>
        <p:txBody>
          <a:bodyPr/>
          <a:lstStyle/>
          <a:p>
            <a:pPr lvl="0" marL="384047" indent="-384047" defTabSz="490727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191">
                <a:solidFill>
                  <a:srgbClr val="FFFFFF"/>
                </a:solidFill>
              </a:rPr>
              <a:t>Reserves struggle to provide short-term benefits, Design can reduce, but not eliminate, short-term losses</a:t>
            </a:r>
            <a:endParaRPr sz="3191">
              <a:solidFill>
                <a:srgbClr val="FFFFFF"/>
              </a:solidFill>
            </a:endParaRPr>
          </a:p>
          <a:p>
            <a:pPr lvl="0" marL="384047" indent="-384047" defTabSz="490727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191">
                <a:solidFill>
                  <a:srgbClr val="FFFFFF"/>
                </a:solidFill>
              </a:rPr>
              <a:t>Value increase show potential to offset short-term losses</a:t>
            </a:r>
            <a:endParaRPr sz="3191">
              <a:solidFill>
                <a:srgbClr val="FFFFFF"/>
              </a:solidFill>
            </a:endParaRPr>
          </a:p>
          <a:p>
            <a:pPr lvl="0" marL="384047" indent="-384047" defTabSz="490727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191">
                <a:solidFill>
                  <a:srgbClr val="FFFFFF"/>
                </a:solidFill>
              </a:rPr>
              <a:t>We need to better assess and communicate the short-term economic impacts of reserves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G_360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7044676" y="2783163"/>
            <a:ext cx="4991387" cy="136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700">
                <a:solidFill>
                  <a:srgbClr val="FFFFFF"/>
                </a:solidFill>
              </a:rPr>
              <a:t>Thank you!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tatic Interest Rate Possibl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4024" y="-432208"/>
            <a:ext cx="13132848" cy="9849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Cartoon Plots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490" y="-36166"/>
            <a:ext cx="13101242" cy="9825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tatic Price Increase Needed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3955" y="-160983"/>
            <a:ext cx="13212710" cy="9909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G_5758.jpeg"/>
          <p:cNvPicPr/>
          <p:nvPr/>
        </p:nvPicPr>
        <p:blipFill>
          <a:blip r:embed="rId2">
            <a:extLst/>
          </a:blip>
          <a:srcRect l="0" t="1269" r="0" b="1269"/>
          <a:stretch>
            <a:fillRect/>
          </a:stretch>
        </p:blipFill>
        <p:spPr>
          <a:xfrm>
            <a:off x="6718300" y="5092700"/>
            <a:ext cx="5334000" cy="389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G_5699.jpg"/>
          <p:cNvPicPr/>
          <p:nvPr/>
        </p:nvPicPr>
        <p:blipFill>
          <a:blip r:embed="rId3">
            <a:extLst/>
          </a:blip>
          <a:srcRect l="0" t="1269" r="0" b="1269"/>
          <a:stretch>
            <a:fillRect/>
          </a:stretch>
        </p:blipFill>
        <p:spPr>
          <a:xfrm>
            <a:off x="6718300" y="762000"/>
            <a:ext cx="5334000" cy="389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G_5754.jpeg"/>
          <p:cNvPicPr/>
          <p:nvPr/>
        </p:nvPicPr>
        <p:blipFill>
          <a:blip r:embed="rId4">
            <a:extLst/>
          </a:blip>
          <a:srcRect l="25694" t="0" r="25694" b="0"/>
          <a:stretch>
            <a:fillRect/>
          </a:stretch>
        </p:blipFill>
        <p:spPr>
          <a:xfrm>
            <a:off x="952500" y="762884"/>
            <a:ext cx="5334000" cy="822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Optimal NPB Trajectory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90" y="-146346"/>
            <a:ext cx="13395056" cy="10046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atic NPB.pd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0"/>
            <a:ext cx="13004932" cy="975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tatic NPB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386" y="-494776"/>
            <a:ext cx="13230559" cy="9922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Opt Species Comparison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01" y="-45136"/>
            <a:ext cx="13125161" cy="9843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asted-image.png"/>
          <p:cNvPicPr/>
          <p:nvPr/>
        </p:nvPicPr>
        <p:blipFill>
          <a:blip r:embed="rId3">
            <a:extLst/>
          </a:blip>
          <a:srcRect l="7183" t="4462" r="59483" b="39021"/>
          <a:stretch>
            <a:fillRect/>
          </a:stretch>
        </p:blipFill>
        <p:spPr>
          <a:xfrm>
            <a:off x="7044975" y="2808684"/>
            <a:ext cx="5334001" cy="5850873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Why Marine Reserves?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04800" indent="-304800" defTabSz="467359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720" u="sng">
                <a:solidFill>
                  <a:srgbClr val="FFFFFF"/>
                </a:solidFill>
              </a:rPr>
              <a:t>No-take marine reserve</a:t>
            </a:r>
            <a:r>
              <a:rPr sz="2720">
                <a:solidFill>
                  <a:srgbClr val="FFFFFF"/>
                </a:solidFill>
              </a:rPr>
              <a:t>: area of the ocean protected from fishing</a:t>
            </a:r>
            <a:endParaRPr sz="2720">
              <a:solidFill>
                <a:srgbClr val="FFFFFF"/>
              </a:solidFill>
            </a:endParaRPr>
          </a:p>
          <a:p>
            <a:pPr lvl="0" marL="304800" indent="-304800" defTabSz="467359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720">
                <a:solidFill>
                  <a:srgbClr val="FFFFFF"/>
                </a:solidFill>
              </a:rPr>
              <a:t>Oceans face many risks</a:t>
            </a:r>
            <a:endParaRPr sz="2720">
              <a:solidFill>
                <a:srgbClr val="FFFFFF"/>
              </a:solidFill>
            </a:endParaRPr>
          </a:p>
          <a:p>
            <a:pPr lvl="0" marL="304800" indent="-304800" defTabSz="467359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720">
                <a:solidFill>
                  <a:srgbClr val="FFFFFF"/>
                </a:solidFill>
              </a:rPr>
              <a:t>Fisheries are a critical source of food, income, and employment</a:t>
            </a:r>
            <a:endParaRPr sz="2720">
              <a:solidFill>
                <a:srgbClr val="FFFFFF"/>
              </a:solidFill>
            </a:endParaRPr>
          </a:p>
          <a:p>
            <a:pPr lvl="0" marL="304800" indent="-304800" defTabSz="467359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720">
                <a:solidFill>
                  <a:srgbClr val="FFFFFF"/>
                </a:solidFill>
              </a:rPr>
              <a:t>Marine reserves may be a simple and effective tool to protect marine ecosystems and livelihoods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Reserves and Fisheries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xfrm>
            <a:off x="2972954" y="1828556"/>
            <a:ext cx="7058892" cy="384469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Fish inside reserve get larger and more abundant</a:t>
            </a:r>
            <a:endParaRPr sz="380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Act as “bank” for fished area</a:t>
            </a:r>
          </a:p>
        </p:txBody>
      </p:sp>
      <p:pic>
        <p:nvPicPr>
          <p:cNvPr id="142" name="pasted-image.pdf"/>
          <p:cNvPicPr/>
          <p:nvPr/>
        </p:nvPicPr>
        <p:blipFill>
          <a:blip r:embed="rId3">
            <a:extLst/>
          </a:blip>
          <a:srcRect l="0" t="39949" r="49771" b="0"/>
          <a:stretch>
            <a:fillRect/>
          </a:stretch>
        </p:blipFill>
        <p:spPr>
          <a:xfrm>
            <a:off x="3334051" y="5111051"/>
            <a:ext cx="5792597" cy="397108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4684628" y="8157640"/>
            <a:ext cx="3091636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Optimal Reserve Trajectory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142" y="-38448"/>
            <a:ext cx="13107327" cy="9830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Optimal Biomass Trajectory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6336" y="-14486"/>
            <a:ext cx="13097472" cy="9823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G_568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G_0829-enhanced.jpeg"/>
          <p:cNvPicPr/>
          <p:nvPr/>
        </p:nvPicPr>
        <p:blipFill>
          <a:blip r:embed="rId3">
            <a:alphaModFix amt="51002"/>
            <a:extLst/>
          </a:blip>
          <a:stretch>
            <a:fillRect/>
          </a:stretch>
        </p:blipFill>
        <p:spPr>
          <a:xfrm>
            <a:off x="0" y="1451541"/>
            <a:ext cx="13004800" cy="685051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title"/>
          </p:nvPr>
        </p:nvSpPr>
        <p:spPr>
          <a:xfrm>
            <a:off x="1270000" y="2049551"/>
            <a:ext cx="10464800" cy="3302001"/>
          </a:xfrm>
          <a:prstGeom prst="rect">
            <a:avLst/>
          </a:prstGeom>
        </p:spPr>
        <p:txBody>
          <a:bodyPr/>
          <a:lstStyle>
            <a:lvl1pPr defTabSz="461518">
              <a:defRPr sz="632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20">
                <a:solidFill>
                  <a:srgbClr val="FFFFFF"/>
                </a:solidFill>
              </a:rPr>
              <a:t>How do Reserves Affect a Community’s Short-Term Economic Well-Being?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952500" y="-101600"/>
            <a:ext cx="110998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Our Hypotheses:</a:t>
            </a:r>
          </a:p>
        </p:txBody>
      </p:sp>
      <p:pic>
        <p:nvPicPr>
          <p:cNvPr id="53" name="IMG_1664.jpg"/>
          <p:cNvPicPr/>
          <p:nvPr/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xfrm>
            <a:off x="7209631" y="2311247"/>
            <a:ext cx="4351163" cy="652674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685799" indent="-685799">
              <a:spcBef>
                <a:spcPts val="42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Discount rate matters</a:t>
            </a:r>
            <a:endParaRPr sz="3800">
              <a:solidFill>
                <a:srgbClr val="FFFFFF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lvl="0" marL="685799" indent="-685799">
              <a:spcBef>
                <a:spcPts val="42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Reserve design can reduce short-term losses</a:t>
            </a:r>
            <a:endParaRPr sz="3800">
              <a:solidFill>
                <a:srgbClr val="FFFFFF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lvl="0" marL="685799" indent="-685799">
              <a:spcBef>
                <a:spcPts val="42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Financial tools can offset short-term losses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xfrm>
            <a:off x="952500" y="-101600"/>
            <a:ext cx="110998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Our Tools</a:t>
            </a:r>
          </a:p>
        </p:txBody>
      </p:sp>
      <p:pic>
        <p:nvPicPr>
          <p:cNvPr id="59" name="IMG_1664.jpg"/>
          <p:cNvPicPr/>
          <p:nvPr/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xfrm>
            <a:off x="7209631" y="2311247"/>
            <a:ext cx="4351163" cy="6526743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body" idx="1"/>
          </p:nvPr>
        </p:nvSpPr>
        <p:spPr>
          <a:xfrm>
            <a:off x="368300" y="1143000"/>
            <a:ext cx="6502400" cy="7662020"/>
          </a:xfrm>
          <a:prstGeom prst="rect">
            <a:avLst/>
          </a:prstGeom>
        </p:spPr>
        <p:txBody>
          <a:bodyPr/>
          <a:lstStyle/>
          <a:p>
            <a:pPr lvl="0" marL="338327" indent="-338327" defTabSz="432308">
              <a:spcBef>
                <a:spcPts val="3100"/>
              </a:spcBef>
              <a:buSzPct val="87000"/>
              <a:defRPr sz="1800">
                <a:solidFill>
                  <a:srgbClr val="000000"/>
                </a:solidFill>
              </a:defRPr>
            </a:pPr>
            <a:endParaRPr sz="2812">
              <a:solidFill>
                <a:srgbClr val="FFFFFF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lvl="0" marL="338327" indent="-338327" defTabSz="432308">
              <a:spcBef>
                <a:spcPts val="3100"/>
              </a:spcBef>
              <a:buSzPct val="87000"/>
              <a:defRPr sz="1800">
                <a:solidFill>
                  <a:srgbClr val="000000"/>
                </a:solidFill>
              </a:defRPr>
            </a:pPr>
            <a:r>
              <a:rPr b="1" sz="2812" u="sng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Net Present Balance</a:t>
            </a:r>
            <a:r>
              <a:rPr sz="2812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: The net difference in discounted fishing benefits with and without a reserve</a:t>
            </a:r>
            <a:endParaRPr sz="2812">
              <a:solidFill>
                <a:srgbClr val="FFFFFF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lvl="0" marL="338327" indent="-338327" defTabSz="432308">
              <a:spcBef>
                <a:spcPts val="3100"/>
              </a:spcBef>
              <a:buSzPct val="87000"/>
              <a:defRPr sz="1800">
                <a:solidFill>
                  <a:srgbClr val="000000"/>
                </a:solidFill>
              </a:defRPr>
            </a:pPr>
            <a:r>
              <a:rPr b="1" sz="2812" u="sng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Design</a:t>
            </a:r>
            <a:r>
              <a:rPr sz="2812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: The size of the reserve over time</a:t>
            </a:r>
            <a:endParaRPr sz="2812">
              <a:solidFill>
                <a:srgbClr val="FFFFFF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lvl="0" marL="338327" indent="-338327" defTabSz="432308">
              <a:spcBef>
                <a:spcPts val="3100"/>
              </a:spcBef>
              <a:buSzPct val="87000"/>
              <a:defRPr sz="1800">
                <a:solidFill>
                  <a:srgbClr val="000000"/>
                </a:solidFill>
              </a:defRPr>
            </a:pPr>
            <a:r>
              <a:rPr b="1" sz="2812" u="sng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Discount rate</a:t>
            </a:r>
            <a:r>
              <a:rPr sz="2812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: The value of money tomorrow compared to money today</a:t>
            </a:r>
            <a:endParaRPr sz="2812">
              <a:solidFill>
                <a:srgbClr val="FFFFFF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lvl="0" marL="338327" indent="-338327" defTabSz="432308">
              <a:spcBef>
                <a:spcPts val="3100"/>
              </a:spcBef>
              <a:buSzPct val="87000"/>
              <a:defRPr sz="1800">
                <a:solidFill>
                  <a:srgbClr val="000000"/>
                </a:solidFill>
              </a:defRPr>
            </a:pPr>
            <a:r>
              <a:rPr b="1" sz="2812" u="sng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Loans</a:t>
            </a:r>
            <a:r>
              <a:rPr sz="2812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: a loan to offset short-term losses, paid back with long-term gains</a:t>
            </a:r>
            <a:endParaRPr sz="2812">
              <a:solidFill>
                <a:srgbClr val="FFFFFF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lvl="0" marL="338327" indent="-338327" defTabSz="432308">
              <a:spcBef>
                <a:spcPts val="3100"/>
              </a:spcBef>
              <a:buSzPct val="87000"/>
              <a:defRPr sz="1800">
                <a:solidFill>
                  <a:srgbClr val="000000"/>
                </a:solidFill>
              </a:defRPr>
            </a:pPr>
            <a:r>
              <a:rPr b="1" sz="2812" u="sng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Value Increase</a:t>
            </a:r>
            <a:r>
              <a:rPr sz="2812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: an increase in the value of catch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Model Species</a:t>
            </a:r>
          </a:p>
        </p:txBody>
      </p:sp>
      <p:pic>
        <p:nvPicPr>
          <p:cNvPr id="6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5898" y="2525819"/>
            <a:ext cx="3509520" cy="2339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674" y="5561834"/>
            <a:ext cx="3785578" cy="275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28618" y="5623714"/>
            <a:ext cx="4242596" cy="2475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4703" y="2422297"/>
            <a:ext cx="3785578" cy="2839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asted-image-small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21276" y="5525413"/>
            <a:ext cx="4242596" cy="2828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31265" y="2525819"/>
            <a:ext cx="3422618" cy="2339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Conserve Discount Rate NPB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100" y="-100509"/>
            <a:ext cx="13272823" cy="99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9900" y="2399109"/>
            <a:ext cx="2755678" cy="2066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2200" y="2399109"/>
            <a:ext cx="2964706" cy="2066759"/>
          </a:xfrm>
          <a:prstGeom prst="rect">
            <a:avLst/>
          </a:prstGeom>
          <a:ln w="25400">
            <a:round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NPB Illustr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878" y="-17413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2026097" y="5510503"/>
            <a:ext cx="18121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555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558"/>
                </a:solidFill>
              </a:rPr>
              <a:t>Reserve Created</a:t>
            </a:r>
          </a:p>
        </p:txBody>
      </p:sp>
      <p:sp>
        <p:nvSpPr>
          <p:cNvPr id="80" name="Shape 80"/>
          <p:cNvSpPr/>
          <p:nvPr/>
        </p:nvSpPr>
        <p:spPr>
          <a:xfrm flipH="1">
            <a:off x="2336853" y="6516231"/>
            <a:ext cx="386768" cy="778916"/>
          </a:xfrm>
          <a:prstGeom prst="line">
            <a:avLst/>
          </a:prstGeom>
          <a:ln w="25400">
            <a:solidFill>
              <a:srgbClr val="97181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81" name="Shape 81"/>
          <p:cNvSpPr/>
          <p:nvPr/>
        </p:nvSpPr>
        <p:spPr>
          <a:xfrm>
            <a:off x="4250819" y="4825028"/>
            <a:ext cx="18121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555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558"/>
                </a:solidFill>
              </a:rPr>
              <a:t>Catch Increases</a:t>
            </a:r>
          </a:p>
        </p:txBody>
      </p:sp>
      <p:sp>
        <p:nvSpPr>
          <p:cNvPr id="82" name="Shape 82"/>
          <p:cNvSpPr/>
          <p:nvPr/>
        </p:nvSpPr>
        <p:spPr>
          <a:xfrm flipH="1">
            <a:off x="4681303" y="5835526"/>
            <a:ext cx="285417" cy="1359836"/>
          </a:xfrm>
          <a:prstGeom prst="line">
            <a:avLst/>
          </a:prstGeom>
          <a:ln w="25400">
            <a:solidFill>
              <a:srgbClr val="97181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10153220" y="936432"/>
            <a:ext cx="195581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558"/>
                </a:solidFill>
              </a:rPr>
              <a:t>Net Benefit</a:t>
            </a:r>
            <a:endParaRPr sz="3000">
              <a:solidFill>
                <a:srgbClr val="005558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558"/>
                </a:solidFill>
              </a:rPr>
              <a:t>Achieved</a:t>
            </a:r>
          </a:p>
        </p:txBody>
      </p:sp>
      <p:sp>
        <p:nvSpPr>
          <p:cNvPr id="84" name="Shape 84"/>
          <p:cNvSpPr/>
          <p:nvPr/>
        </p:nvSpPr>
        <p:spPr>
          <a:xfrm flipH="1">
            <a:off x="9189010" y="2022200"/>
            <a:ext cx="851758" cy="3293921"/>
          </a:xfrm>
          <a:prstGeom prst="line">
            <a:avLst/>
          </a:prstGeom>
          <a:ln w="25400">
            <a:solidFill>
              <a:srgbClr val="97181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85" name="Shape 85"/>
          <p:cNvSpPr/>
          <p:nvPr/>
        </p:nvSpPr>
        <p:spPr>
          <a:xfrm>
            <a:off x="1724104" y="7406226"/>
            <a:ext cx="2670085" cy="1182813"/>
          </a:xfrm>
          <a:prstGeom prst="rect">
            <a:avLst/>
          </a:prstGeom>
          <a:solidFill>
            <a:srgbClr val="FF3436">
              <a:alpha val="5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86" name="Shape 86"/>
          <p:cNvSpPr/>
          <p:nvPr/>
        </p:nvSpPr>
        <p:spPr>
          <a:xfrm>
            <a:off x="91248" y="3772932"/>
            <a:ext cx="19777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Change in 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